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83" r:id="rId9"/>
    <p:sldId id="263" r:id="rId10"/>
    <p:sldId id="264" r:id="rId11"/>
    <p:sldId id="266" r:id="rId12"/>
    <p:sldId id="265" r:id="rId13"/>
    <p:sldId id="267" r:id="rId14"/>
    <p:sldId id="282" r:id="rId15"/>
    <p:sldId id="268" r:id="rId16"/>
    <p:sldId id="269" r:id="rId17"/>
    <p:sldId id="281" r:id="rId18"/>
    <p:sldId id="270" r:id="rId19"/>
    <p:sldId id="272" r:id="rId20"/>
    <p:sldId id="271" r:id="rId21"/>
    <p:sldId id="273" r:id="rId22"/>
    <p:sldId id="274" r:id="rId23"/>
    <p:sldId id="275" r:id="rId24"/>
    <p:sldId id="279" r:id="rId25"/>
    <p:sldId id="276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83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39" autoAdjust="0"/>
    <p:restoredTop sz="86420" autoAdjust="0"/>
  </p:normalViewPr>
  <p:slideViewPr>
    <p:cSldViewPr snapToObjects="1">
      <p:cViewPr>
        <p:scale>
          <a:sx n="125" d="100"/>
          <a:sy n="125" d="100"/>
        </p:scale>
        <p:origin x="-480" y="18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6" d="100"/>
          <a:sy n="86" d="100"/>
        </p:scale>
        <p:origin x="-3810" y="-9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2/6/2018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41354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marijn.boer@naturalis.nl</a:t>
            </a:r>
            <a:endParaRPr lang="nl-NL" sz="2000">
              <a:solidFill>
                <a:schemeClr val="bg1"/>
              </a:solidFill>
            </a:endParaRPr>
          </a:p>
          <a:p>
            <a:r>
              <a:rPr lang="nl-NL" sz="2000" err="1">
                <a:solidFill>
                  <a:schemeClr val="bg1"/>
                </a:solidFill>
              </a:rPr>
              <a:t>February</a:t>
            </a:r>
            <a:r>
              <a:rPr lang="nl-NL" sz="2000">
                <a:solidFill>
                  <a:schemeClr val="bg1"/>
                </a:solidFill>
              </a:rPr>
              <a:t> 6</a:t>
            </a:r>
            <a:r>
              <a:rPr lang="en-US" sz="2000" i="1" baseline="30000" err="1">
                <a:solidFill>
                  <a:schemeClr val="bg1"/>
                </a:solidFill>
              </a:rPr>
              <a:t>th</a:t>
            </a:r>
            <a:r>
              <a:rPr lang="nl-NL" sz="2000">
                <a:solidFill>
                  <a:schemeClr val="bg1"/>
                </a:solidFill>
              </a:rPr>
              <a:t>, 2018</a:t>
            </a:r>
          </a:p>
          <a:p>
            <a:r>
              <a:rPr lang="nl-NL" sz="2000">
                <a:solidFill>
                  <a:schemeClr val="bg1"/>
                </a:solidFill>
              </a:rPr>
              <a:t>Supervisor: dr. Rutger Vos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3"/>
    </mc:Choice>
    <mc:Fallback xmlns="">
      <p:transition spd="slow" advTm="1249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2"/>
    </mc:Choice>
    <mc:Fallback xmlns="">
      <p:transition spd="slow" advTm="8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65"/>
    </mc:Choice>
    <mc:Fallback xmlns="">
      <p:transition spd="slow" advTm="946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i="1" dirty="0" smtClean="0"/>
              <a:t>“</a:t>
            </a:r>
            <a:r>
              <a:rPr lang="en-GB" sz="3600" i="1" dirty="0" smtClean="0"/>
              <a:t>Can </a:t>
            </a:r>
            <a:r>
              <a:rPr lang="en-GB" sz="3600" i="1" dirty="0"/>
              <a:t>ant species be discriminated from images using deep learning</a:t>
            </a:r>
            <a:r>
              <a:rPr lang="en-GB" sz="3600" i="1" dirty="0" smtClean="0"/>
              <a:t>?”</a:t>
            </a:r>
            <a:endParaRPr lang="en-GB" sz="36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:a16="http://schemas.microsoft.com/office/drawing/2014/main" xmlns="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71"/>
    </mc:Choice>
    <mc:Fallback xmlns="">
      <p:transition spd="slow" advTm="6127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3"/>
    </mc:Choice>
    <mc:Fallback xmlns="">
      <p:transition spd="slow" advTm="2462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6"/>
    </mc:Choice>
    <mc:Fallback xmlns="">
      <p:transition spd="slow" advTm="2045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028192-886F-D540-BA63-6FDC2C011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49" b="555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>
                <a:solidFill>
                  <a:schemeClr val="tx1"/>
                </a:solidFill>
              </a:rPr>
              <a:t>AntWeb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E15352-60E8-7B42-96FD-EBC130A485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4005" r="3938" b="4408"/>
          <a:stretch/>
        </p:blipFill>
        <p:spPr>
          <a:xfrm>
            <a:off x="0" y="0"/>
            <a:ext cx="4165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39"/>
    </mc:Choice>
    <mc:Fallback xmlns="">
      <p:transition spd="slow" advTm="22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xmlns="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xmlns="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xmlns="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xmlns="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xmlns="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xmlns="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14"/>
    </mc:Choice>
    <mc:Fallback xmlns="">
      <p:transition spd="slow" advTm="4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4"/>
    </mc:Choice>
    <mc:Fallback xmlns="">
      <p:transition spd="slow" advTm="3328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11"/>
    </mc:Choice>
    <mc:Fallback xmlns="">
      <p:transition spd="slow" advTm="2541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2"/>
    </mc:Choice>
    <mc:Fallback xmlns="">
      <p:transition spd="slow" advTm="12542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foregroundMark x1="22717" y1="73094" x2="2784" y2="70852"/>
                          <a14:foregroundMark x1="2784" y1="70852" x2="11915" y2="72982"/>
                          <a14:foregroundMark x1="11915" y1="72982" x2="18708" y2="70740"/>
                          <a14:foregroundMark x1="81069" y1="66368" x2="77394" y2="62780"/>
                          <a14:foregroundMark x1="75501" y1="70516" x2="76392" y2="62668"/>
                          <a14:foregroundMark x1="71492" y1="97309" x2="51782" y2="96861"/>
                          <a14:foregroundMark x1="1225" y1="89462" x2="1225" y2="89462"/>
                          <a14:foregroundMark x1="75056" y1="56278" x2="75056" y2="56278"/>
                          <a14:foregroundMark x1="97439" y1="97870" x2="97439" y2="97870"/>
                          <a14:foregroundMark x1="97512" y1="92658" x2="97884" y2="90919"/>
                          <a14:foregroundMark x1="96325" y1="98206" x2="96907" y2="95484"/>
                          <a14:foregroundMark x1="97439" y1="91928" x2="97470" y2="92660"/>
                          <a14:foregroundMark x1="97996" y1="92265" x2="97978" y2="92635"/>
                          <a14:foregroundMark x1="97661" y1="66592" x2="97661" y2="66592"/>
                          <a14:foregroundMark x1="97884" y1="93722" x2="97884" y2="93722"/>
                          <a14:foregroundMark x1="97884" y1="94619" x2="97884" y2="94619"/>
                          <a14:foregroundMark x1="97996" y1="95628" x2="97996" y2="95628"/>
                          <a14:foregroundMark x1="98107" y1="93274" x2="98107" y2="93274"/>
                          <a14:foregroundMark x1="98107" y1="92601" x2="98107" y2="92601"/>
                          <a14:foregroundMark x1="98218" y1="94955" x2="98218" y2="94955"/>
                          <a14:foregroundMark x1="98218" y1="94955" x2="98218" y2="94955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56278" x2="74499" y2="785"/>
                          <a14:backgroundMark x1="74499" y1="97085" x2="74499" y2="56278"/>
                          <a14:backgroundMark x1="99109" y1="28363" x2="99109" y2="42713"/>
                          <a14:backgroundMark x1="20" y1="89462" x2="334" y2="99888"/>
                          <a14:backgroundMark x1="0" y1="88789" x2="20" y2="89462"/>
                          <a14:backgroundMark x1="98780" y1="97870" x2="98775" y2="98767"/>
                          <a14:backgroundMark x1="98784" y1="97149" x2="98780" y2="97870"/>
                          <a14:backgroundMark x1="98943" y1="66592" x2="98811" y2="91869"/>
                          <a14:backgroundMark x1="98998" y1="56054" x2="98943" y2="66592"/>
                          <a14:backgroundMark x1="98810" y1="95628" x2="98886" y2="97197"/>
                          <a14:backgroundMark x1="98777" y1="94955" x2="98810" y2="95628"/>
                          <a14:backgroundMark x1="98761" y1="94619" x2="98777" y2="94955"/>
                          <a14:backgroundMark x1="98718" y1="93722" x2="98761" y2="94619"/>
                          <a14:backgroundMark x1="98696" y1="93274" x2="98718" y2="93722"/>
                          <a14:backgroundMark x1="98664" y1="92601" x2="98696" y2="932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AntWeb</a:t>
              </a:r>
              <a:r>
                <a:rPr lang="en-US" sz="700" dirty="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0" y="914717"/>
            <a:ext cx="8381365" cy="4228783"/>
            <a:chOff x="0" y="914717"/>
            <a:chExt cx="8381365" cy="4228783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0" y="4943445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-16346" y="611265"/>
            <a:ext cx="8478355" cy="4538695"/>
            <a:chOff x="-16346" y="611265"/>
            <a:chExt cx="8478355" cy="4538695"/>
          </a:xfrm>
        </p:grpSpPr>
        <p:grpSp>
          <p:nvGrpSpPr>
            <p:cNvPr id="7" name="Groep 6"/>
            <p:cNvGrpSpPr/>
            <p:nvPr/>
          </p:nvGrpSpPr>
          <p:grpSpPr>
            <a:xfrm>
              <a:off x="-16346" y="1612047"/>
              <a:ext cx="8478355" cy="3537913"/>
              <a:chOff x="-16346" y="1135380"/>
              <a:chExt cx="8478355" cy="3537913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-16346" y="3774281"/>
                <a:ext cx="7079145" cy="899012"/>
                <a:chOff x="152235" y="3851225"/>
                <a:chExt cx="7079145" cy="899012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>
                      <a:solidFill>
                        <a:schemeClr val="bg1"/>
                      </a:solidFill>
                    </a:rPr>
                    <a:t>Monomorium</a:t>
                  </a:r>
                  <a:r>
                    <a:rPr lang="nl-NL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i="1" dirty="0" err="1">
                      <a:solidFill>
                        <a:schemeClr val="bg1"/>
                      </a:solidFill>
                    </a:rPr>
                    <a:t>pharaonis</a:t>
                  </a:r>
                  <a:endParaRPr lang="en-US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152235" y="4442460"/>
                  <a:ext cx="2979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89"/>
    </mc:Choice>
    <mc:Fallback xmlns="">
      <p:transition spd="slow" advTm="76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03"/>
    </mc:Choice>
    <mc:Fallback xmlns="">
      <p:transition spd="slow" advTm="28503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xmlns="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45"/>
    </mc:Choice>
    <mc:Fallback xmlns="">
      <p:transition spd="slow" advTm="25145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xmlns="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xmlns="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35"/>
    </mc:Choice>
    <mc:Fallback xmlns="">
      <p:transition spd="slow" advTm="162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xmlns="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37"/>
    </mc:Choice>
    <mc:Fallback xmlns="">
      <p:transition spd="slow" advTm="2463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E7F5BCF0-E240-2B42-9CDE-6B7203DC177B}"/>
              </a:ext>
            </a:extLst>
          </p:cNvPr>
          <p:cNvGrpSpPr/>
          <p:nvPr/>
        </p:nvGrpSpPr>
        <p:grpSpPr>
          <a:xfrm>
            <a:off x="0" y="1170814"/>
            <a:ext cx="9170756" cy="2964264"/>
            <a:chOff x="-26756" y="1089618"/>
            <a:chExt cx="9170756" cy="2964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04A9E46A-7CFA-8B41-B6E0-33E5EDA49A5B}"/>
                </a:ext>
              </a:extLst>
            </p:cNvPr>
            <p:cNvSpPr/>
            <p:nvPr/>
          </p:nvSpPr>
          <p:spPr>
            <a:xfrm>
              <a:off x="-26756" y="1089618"/>
              <a:ext cx="9170756" cy="2964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F55FC5F-EA8D-FD40-96E2-16FB560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9618"/>
              <a:ext cx="9144000" cy="296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03"/>
    </mc:Choice>
    <mc:Fallback xmlns="">
      <p:transition spd="slow" advTm="490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33"/>
    </mc:Choice>
    <mc:Fallback xmlns="">
      <p:transition spd="slow" advTm="973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3"/>
    </mc:Choice>
    <mc:Fallback xmlns="">
      <p:transition spd="slow" advTm="5228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55"/>
    </mc:Choice>
    <mc:Fallback xmlns="">
      <p:transition spd="slow" advTm="387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2"/>
    </mc:Choice>
    <mc:Fallback xmlns="">
      <p:transition spd="slow" advTm="2693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139"/>
    </mc:Choice>
    <mc:Fallback xmlns="">
      <p:transition spd="slow" advTm="90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xmlns="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5" y="1006665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37691"/>
              </p:ext>
            </p:extLst>
          </p:nvPr>
        </p:nvGraphicFramePr>
        <p:xfrm>
          <a:off x="4872640" y="2752046"/>
          <a:ext cx="576000" cy="5760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92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2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92000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C286FA3-B07A-D84E-A8CC-6C4508C0FE8B}"/>
              </a:ext>
            </a:extLst>
          </p:cNvPr>
          <p:cNvGrpSpPr/>
          <p:nvPr/>
        </p:nvGrpSpPr>
        <p:grpSpPr>
          <a:xfrm>
            <a:off x="4416184" y="2271110"/>
            <a:ext cx="4572000" cy="2918170"/>
            <a:chOff x="4416184" y="2271110"/>
            <a:chExt cx="4572000" cy="29181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48521" y="2271110"/>
              <a:ext cx="2269488" cy="86901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782AD80D-B2A3-7C4F-B113-D4EE504DC6C8}"/>
                </a:ext>
              </a:extLst>
            </p:cNvPr>
            <p:cNvSpPr/>
            <p:nvPr/>
          </p:nvSpPr>
          <p:spPr>
            <a:xfrm>
              <a:off x="4416184" y="4989225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B68E24C-8CFC-3848-9035-54E7960D4F5F}"/>
              </a:ext>
            </a:extLst>
          </p:cNvPr>
          <p:cNvSpPr/>
          <p:nvPr/>
        </p:nvSpPr>
        <p:spPr>
          <a:xfrm>
            <a:off x="1347013" y="4989225"/>
            <a:ext cx="31094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  <p:cxnSp>
        <p:nvCxnSpPr>
          <p:cNvPr id="10" name="Rechte verbindingslijn 9"/>
          <p:cNvCxnSpPr/>
          <p:nvPr/>
        </p:nvCxnSpPr>
        <p:spPr>
          <a:xfrm flipV="1">
            <a:off x="4090976" y="2752134"/>
            <a:ext cx="781664" cy="6863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4512266" y="3326606"/>
            <a:ext cx="936034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/>
          <p:cNvSpPr/>
          <p:nvPr/>
        </p:nvSpPr>
        <p:spPr>
          <a:xfrm>
            <a:off x="4090976" y="3438526"/>
            <a:ext cx="421290" cy="411955"/>
          </a:xfrm>
          <a:prstGeom prst="rect">
            <a:avLst/>
          </a:prstGeom>
          <a:noFill/>
          <a:ln w="190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1402080" y="2057400"/>
            <a:ext cx="7299960" cy="2644140"/>
          </a:xfrm>
          <a:custGeom>
            <a:avLst/>
            <a:gdLst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4792980 w 7299960"/>
              <a:gd name="connsiteY3" fmla="*/ 137160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99960" h="2644140">
                <a:moveTo>
                  <a:pt x="0" y="2613660"/>
                </a:moveTo>
                <a:lnTo>
                  <a:pt x="7299960" y="2644140"/>
                </a:lnTo>
                <a:lnTo>
                  <a:pt x="7261860" y="0"/>
                </a:lnTo>
                <a:lnTo>
                  <a:pt x="4792980" y="137160"/>
                </a:lnTo>
                <a:lnTo>
                  <a:pt x="4686300" y="373380"/>
                </a:lnTo>
                <a:lnTo>
                  <a:pt x="3855720" y="419100"/>
                </a:lnTo>
                <a:lnTo>
                  <a:pt x="3649980" y="617220"/>
                </a:lnTo>
                <a:lnTo>
                  <a:pt x="3482340" y="647700"/>
                </a:lnTo>
                <a:lnTo>
                  <a:pt x="3124200" y="868680"/>
                </a:lnTo>
                <a:lnTo>
                  <a:pt x="2659380" y="1074420"/>
                </a:lnTo>
                <a:lnTo>
                  <a:pt x="1668780" y="1219200"/>
                </a:lnTo>
                <a:lnTo>
                  <a:pt x="2103120" y="1234440"/>
                </a:lnTo>
                <a:lnTo>
                  <a:pt x="2133600" y="2537460"/>
                </a:lnTo>
                <a:lnTo>
                  <a:pt x="1844040" y="2567940"/>
                </a:lnTo>
                <a:lnTo>
                  <a:pt x="0" y="2613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35"/>
    </mc:Choice>
    <mc:Fallback xmlns="">
      <p:transition spd="slow" advTm="218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7">
            <a:extLst>
              <a:ext uri="{FF2B5EF4-FFF2-40B4-BE49-F238E27FC236}">
                <a16:creationId xmlns:a16="http://schemas.microsoft.com/office/drawing/2014/main" xmlns="" id="{A913FD53-AE40-4046-90CB-9C1FEDC1C2B9}"/>
              </a:ext>
            </a:extLst>
          </p:cNvPr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41982-471E-D54C-8667-FEA6FB58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A47345-053A-9547-95B5-5D8EB9C6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ep 11">
            <a:extLst>
              <a:ext uri="{FF2B5EF4-FFF2-40B4-BE49-F238E27FC236}">
                <a16:creationId xmlns:a16="http://schemas.microsoft.com/office/drawing/2014/main" xmlns="" id="{3FBD2968-A0B3-2E47-9C84-FBA3D5ECB364}"/>
              </a:ext>
            </a:extLst>
          </p:cNvPr>
          <p:cNvGrpSpPr/>
          <p:nvPr/>
        </p:nvGrpSpPr>
        <p:grpSpPr>
          <a:xfrm>
            <a:off x="-20504" y="1922040"/>
            <a:ext cx="9144000" cy="3221460"/>
            <a:chOff x="-20504" y="1922040"/>
            <a:chExt cx="9144000" cy="3221460"/>
          </a:xfrm>
        </p:grpSpPr>
        <p:pic>
          <p:nvPicPr>
            <p:cNvPr id="5" name="Picture 9" descr="Gerelateerde afbeelding">
              <a:extLst>
                <a:ext uri="{FF2B5EF4-FFF2-40B4-BE49-F238E27FC236}">
                  <a16:creationId xmlns:a16="http://schemas.microsoft.com/office/drawing/2014/main" xmlns="" id="{ECDD02D1-4706-A641-8CBC-53CE66DDB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vak 10">
              <a:extLst>
                <a:ext uri="{FF2B5EF4-FFF2-40B4-BE49-F238E27FC236}">
                  <a16:creationId xmlns:a16="http://schemas.microsoft.com/office/drawing/2014/main" xmlns="" id="{740202D5-2617-5548-89F9-8B0D8FA27B6E}"/>
                </a:ext>
              </a:extLst>
            </p:cNvPr>
            <p:cNvSpPr txBox="1"/>
            <p:nvPr/>
          </p:nvSpPr>
          <p:spPr>
            <a:xfrm>
              <a:off x="-20504" y="4943445"/>
              <a:ext cx="914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0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55"/>
    </mc:Choice>
    <mc:Fallback xmlns="">
      <p:transition spd="slow" advTm="3615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6.7|24.4|9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3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|124.8|1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1.9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5|35.7|1.9"/>
</p:tagLst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481</Words>
  <Application>Microsoft Office PowerPoint</Application>
  <PresentationFormat>Diavoorstelling (16:9)</PresentationFormat>
  <Paragraphs>138</Paragraphs>
  <Slides>26</Slides>
  <Notes>5</Notes>
  <HiddenSlides>1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26</vt:i4>
      </vt:variant>
    </vt:vector>
  </HeadingPairs>
  <TitlesOfParts>
    <vt:vector size="27" baseType="lpstr">
      <vt:lpstr>Kantoorthema</vt:lpstr>
      <vt:lpstr>Taxonomic classification of ants (Formicidae) from images using deep learning</vt:lpstr>
      <vt:lpstr>The ants</vt:lpstr>
      <vt:lpstr>Important to know the species</vt:lpstr>
      <vt:lpstr>Computer vision</vt:lpstr>
      <vt:lpstr>PowerPoint-presentatie</vt:lpstr>
      <vt:lpstr>Deep learning</vt:lpstr>
      <vt:lpstr>Convolutional neural network </vt:lpstr>
      <vt:lpstr>Convolutional neural network</vt:lpstr>
      <vt:lpstr>DL examples</vt:lpstr>
      <vt:lpstr>FormicID</vt:lpstr>
      <vt:lpstr>Project aim</vt:lpstr>
      <vt:lpstr>Questions</vt:lpstr>
      <vt:lpstr>Approach</vt:lpstr>
      <vt:lpstr>PowerPoint-presentatie</vt:lpstr>
      <vt:lpstr>AntWeb</vt:lpstr>
      <vt:lpstr>FormicID-97</vt:lpstr>
      <vt:lpstr>PowerPoint-presentatie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MJABOER</cp:lastModifiedBy>
  <cp:revision>75</cp:revision>
  <cp:lastPrinted>2018-02-05T12:58:06Z</cp:lastPrinted>
  <dcterms:created xsi:type="dcterms:W3CDTF">2018-01-30T09:40:58Z</dcterms:created>
  <dcterms:modified xsi:type="dcterms:W3CDTF">2018-02-06T09:26:18Z</dcterms:modified>
</cp:coreProperties>
</file>